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9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BC13E1-F4D6-4679-BC11-FBECC17D3110}">
  <a:tblStyle styleId="{BEBC13E1-F4D6-4679-BC11-FBECC17D3110}" styleName="Table_0"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F81BD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F81BD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90" autoAdjust="0"/>
  </p:normalViewPr>
  <p:slideViewPr>
    <p:cSldViewPr snapToGrid="0">
      <p:cViewPr varScale="1">
        <p:scale>
          <a:sx n="70" d="100"/>
          <a:sy n="70" d="100"/>
        </p:scale>
        <p:origin x="1810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708025"/>
            <a:ext cx="4535488" cy="34020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5294" y="4343703"/>
            <a:ext cx="5027414" cy="409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75" tIns="44825" rIns="89675" bIns="448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1371600" y="6687979"/>
            <a:ext cx="59848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SEC-  DEPARTMENT OF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AIDS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 3- 1 –MINIPROJECT– slide# -</a:t>
            </a: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457200" y="274638"/>
            <a:ext cx="8229600" cy="58420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57200" y="1027113"/>
            <a:ext cx="8229600" cy="540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2" descr="C:\Users\ELCOT\Desktop\Saveetha Logo.png"/>
          <p:cNvPicPr preferRelativeResize="0"/>
          <p:nvPr/>
        </p:nvPicPr>
        <p:blipFill rotWithShape="1">
          <a:blip r:embed="rId2">
            <a:alphaModFix/>
          </a:blip>
          <a:srcRect r="26620" b="28149"/>
          <a:stretch/>
        </p:blipFill>
        <p:spPr>
          <a:xfrm>
            <a:off x="6588225" y="2899"/>
            <a:ext cx="2570075" cy="2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ini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hyperlink" Target="loom" TargetMode="External"/><Relationship Id="rId4" Type="http://schemas.openxmlformats.org/officeDocument/2006/relationships/hyperlink" Target="https://github.com/Kamaleshwa/online-voiting-syste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MiniProject(19AI701) – Review2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228600" y="990600"/>
            <a:ext cx="86106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VOTING SYSTEM</a:t>
            </a: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by: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IN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KAMALESHWAR KV(212223240063)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2023-2027 Batch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TEAM NO: 023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the guidance of: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Dr.VIJAYAN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AP(SG)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,Department of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AIML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34619" algn="l" rtl="0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-304800" y="5486400"/>
            <a:ext cx="9829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</a:t>
            </a:r>
            <a:r>
              <a:rPr lang="en-US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ARTIFICIAL INTELLIGENCE AND DATASCIENCE</a:t>
            </a:r>
            <a:endParaRPr sz="3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5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SAVEETHA ENGINEERING COLLEGE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(Autonomous Institution – UGC, Govt. of India)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(Affiliated to Anna University, Approved by AICTE - Accredited by NBA &amp; NAAC – ‘A’ Grade - ISO 9001:2015 Certified)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Saveetha Nagar, Thandalam, Chennai-602 105, TamilNadu, INDIA.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01294" algn="l" rtl="0">
              <a:lnSpc>
                <a:spcPct val="100000"/>
              </a:lnSpc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000" y="5105400"/>
            <a:ext cx="685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/>
              <a:t>Design-Use Case Diagram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dirty="0"/>
              <a:t>UML DIAGRAMS</a:t>
            </a:r>
            <a:endParaRPr sz="2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dirty="0"/>
              <a:t> Use case </a:t>
            </a:r>
            <a:r>
              <a:rPr lang="en-US" sz="2800" dirty="0" err="1"/>
              <a:t>Diagram:A</a:t>
            </a:r>
            <a:r>
              <a:rPr lang="en-US" sz="2800" dirty="0"/>
              <a:t> use case diagram is a graph of actors set of use cases  enclosed by a system boundary, communication associations between the actors  and users and generalization among use cases. </a:t>
            </a:r>
            <a:endParaRPr sz="2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dirty="0"/>
              <a:t>The use case model defines the  outside (actors) and inside (use case) of the system’s behavior.</a:t>
            </a:r>
            <a:endParaRPr sz="2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dirty="0"/>
              <a:t>VOTER :           </a:t>
            </a:r>
            <a:endParaRPr sz="2800" dirty="0"/>
          </a:p>
          <a:p>
            <a:pPr marL="3429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30E84-5F5A-9D71-260B-C3BDF4DC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0" y="4171950"/>
            <a:ext cx="3577590" cy="2491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/>
              <a:t>Design-Use Case Diagram</a:t>
            </a: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dirty="0"/>
              <a:t>UML DIAGRAMS</a:t>
            </a:r>
            <a:endParaRPr sz="28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dirty="0"/>
              <a:t> ADMIN</a:t>
            </a:r>
            <a:endParaRPr sz="2800" dirty="0"/>
          </a:p>
          <a:p>
            <a:pPr marL="3429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37935-D7E4-92D0-77A0-133054C6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17420"/>
            <a:ext cx="6858000" cy="46405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/>
              <a:t>Design-Class Diagram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/>
              <a:t>Class Diagram:A class is a representation of an object and, in many ways; it is simply a template from which objects are created. Classes form the main building blocks of an object-oriented application. </a:t>
            </a:r>
            <a:endParaRPr sz="28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/>
              <a:t>Although thousands of students attend the university, you would only model one class, called Student, which would represent the represent the entire collection of students.</a:t>
            </a:r>
            <a:endParaRPr sz="28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endParaRPr sz="2800"/>
          </a:p>
          <a:p>
            <a:pPr marL="3429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2800"/>
          </a:p>
          <a:p>
            <a:pPr marL="3429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01CB2-DB43-931F-7D67-6CDB2898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385" y="4051139"/>
            <a:ext cx="6172200" cy="26448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/>
              <a:t>Sequence Diagram - ecommerce example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2A01E-E908-B358-B67F-283CE54F6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4" y="914538"/>
            <a:ext cx="7731888" cy="55557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/>
              <a:t>Sequence Diagram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r="-6974" b="-17149"/>
          <a:stretch/>
        </p:blipFill>
        <p:spPr>
          <a:xfrm>
            <a:off x="40750" y="1416224"/>
            <a:ext cx="8510675" cy="54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597025" y="882825"/>
            <a:ext cx="7945500" cy="40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malware detection using machine learnng example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8F505-2105-4636-F946-601BBF62F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126999"/>
            <a:ext cx="9225022" cy="71750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/>
              <a:t>Sequence Diagram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597025" y="882825"/>
            <a:ext cx="7945500" cy="40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Product guide example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02E82-02AE-E9CA-FD7C-F17091051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6" y="1522724"/>
            <a:ext cx="7945500" cy="49542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Algorithms used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r>
              <a:rPr lang="en-US" sz="4900" b="1" dirty="0"/>
              <a:t>The project uses following Algorithms:</a:t>
            </a:r>
          </a:p>
          <a:p>
            <a:r>
              <a:rPr lang="en-US" b="1" dirty="0"/>
              <a:t>1. AES (Advanced Encryption Standard):</a:t>
            </a:r>
          </a:p>
          <a:p>
            <a:r>
              <a:rPr lang="en-US" dirty="0"/>
              <a:t>AES is a symmetric encryption algorithm used to secure sensitive voting data such as voter credentials and vote records.</a:t>
            </a:r>
          </a:p>
          <a:p>
            <a:r>
              <a:rPr lang="en-US" dirty="0"/>
              <a:t>It ensures that the votes and voter details are stored in an encrypted format, preventing unauthorized access or data manipulation.</a:t>
            </a:r>
          </a:p>
          <a:p>
            <a:r>
              <a:rPr lang="en-US" dirty="0"/>
              <a:t>The encryption and decryption processes are fast, making AES suitable for real-time secure communication during the voting process.</a:t>
            </a:r>
          </a:p>
          <a:p>
            <a:r>
              <a:rPr lang="en-US" dirty="0"/>
              <a:t>It provides </a:t>
            </a:r>
            <a:r>
              <a:rPr lang="en-US" b="1" dirty="0"/>
              <a:t>confidentiality</a:t>
            </a:r>
            <a:r>
              <a:rPr lang="en-US" dirty="0"/>
              <a:t>, </a:t>
            </a:r>
            <a:r>
              <a:rPr lang="en-US" b="1" dirty="0"/>
              <a:t>integrity</a:t>
            </a:r>
            <a:r>
              <a:rPr lang="en-US" dirty="0"/>
              <a:t>, and </a:t>
            </a:r>
            <a:r>
              <a:rPr lang="en-US" b="1" dirty="0"/>
              <a:t>data security</a:t>
            </a:r>
            <a:r>
              <a:rPr lang="en-US" dirty="0"/>
              <a:t> throughout the online voting process.</a:t>
            </a:r>
          </a:p>
          <a:p>
            <a:r>
              <a:rPr lang="en-US" b="1" dirty="0"/>
              <a:t>2. SHA-256 (Secure Hash Algorithm):</a:t>
            </a:r>
          </a:p>
          <a:p>
            <a:r>
              <a:rPr lang="en-US" dirty="0"/>
              <a:t>SHA-256 is used for hashing sensitive information such as passwords, voter IDs, and vote transaction records.</a:t>
            </a:r>
          </a:p>
          <a:p>
            <a:r>
              <a:rPr lang="en-US" dirty="0"/>
              <a:t>Each hash is unique, ensuring that data cannot be reversed or altered, providing strong protection against tampering.</a:t>
            </a:r>
          </a:p>
          <a:p>
            <a:r>
              <a:rPr lang="en-US" dirty="0"/>
              <a:t>It guarantees that the vote data and authentication information remain </a:t>
            </a:r>
            <a:r>
              <a:rPr lang="en-US" b="1" dirty="0"/>
              <a:t>immutable</a:t>
            </a:r>
            <a:r>
              <a:rPr lang="en-US" dirty="0"/>
              <a:t> and </a:t>
            </a:r>
            <a:r>
              <a:rPr lang="en-US" b="1" dirty="0"/>
              <a:t>verifiable</a:t>
            </a:r>
            <a:r>
              <a:rPr lang="en-US" dirty="0"/>
              <a:t>.</a:t>
            </a:r>
          </a:p>
          <a:p>
            <a:r>
              <a:rPr lang="en-US" dirty="0"/>
              <a:t>SHA-256 helps maintain </a:t>
            </a:r>
            <a:r>
              <a:rPr lang="en-US" b="1" dirty="0"/>
              <a:t>data integrity</a:t>
            </a:r>
            <a:r>
              <a:rPr lang="en-US" dirty="0"/>
              <a:t> across all components of the voting system.</a:t>
            </a:r>
          </a:p>
          <a:p>
            <a:pPr marL="254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Algorithms used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b="1" dirty="0"/>
              <a:t>The project uses following Algorithms</a:t>
            </a:r>
            <a:r>
              <a:rPr lang="en-US" dirty="0"/>
              <a:t>:</a:t>
            </a:r>
            <a:endParaRPr dirty="0"/>
          </a:p>
          <a:p>
            <a:r>
              <a:rPr lang="en-US" sz="2400" b="1" dirty="0"/>
              <a:t>OTP (One-Time Password) Authentication Algorithm:</a:t>
            </a:r>
          </a:p>
          <a:p>
            <a:r>
              <a:rPr lang="en-US" sz="2400" dirty="0"/>
              <a:t>The OTP algorithm provides a temporary password to verify voter identity during login or registration.</a:t>
            </a:r>
          </a:p>
          <a:p>
            <a:r>
              <a:rPr lang="en-US" sz="2400" dirty="0"/>
              <a:t>It enhances security by ensuring that only legitimate users can access their voting accounts.</a:t>
            </a:r>
          </a:p>
          <a:p>
            <a:r>
              <a:rPr lang="en-US" sz="2400" dirty="0"/>
              <a:t>Each OTP is valid for a short duration and cannot be reused, minimizing the risk of unauthorized access.</a:t>
            </a:r>
          </a:p>
          <a:p>
            <a:r>
              <a:rPr lang="en-US" sz="2400" dirty="0"/>
              <a:t>This algorithm ensures </a:t>
            </a:r>
            <a:r>
              <a:rPr lang="en-US" sz="2400" b="1" dirty="0"/>
              <a:t>multi-factor authentication</a:t>
            </a:r>
            <a:r>
              <a:rPr lang="en-US" sz="2400" dirty="0"/>
              <a:t>, adding an additional layer of protection against impersonation.</a:t>
            </a:r>
          </a:p>
          <a:p>
            <a:r>
              <a:rPr lang="en-US" sz="2400" b="1" dirty="0"/>
              <a:t>Blockchain Hashing Algorithm (Optional for Audit Trail):</a:t>
            </a:r>
          </a:p>
          <a:p>
            <a:r>
              <a:rPr lang="en-US" sz="2400" dirty="0"/>
              <a:t>Used to create a tamper-proof ledger of all voting transactions.</a:t>
            </a:r>
          </a:p>
          <a:p>
            <a:r>
              <a:rPr lang="en-US" sz="2400" dirty="0"/>
              <a:t>Each vote record is stored as a block with a cryptographic hash linking it to the previous block, forming an immutable chain.</a:t>
            </a:r>
          </a:p>
          <a:p>
            <a:r>
              <a:rPr lang="en-US" sz="2400" dirty="0"/>
              <a:t>It guarantees </a:t>
            </a:r>
            <a:r>
              <a:rPr lang="en-US" sz="2400" b="1" dirty="0"/>
              <a:t>transparency</a:t>
            </a:r>
            <a:r>
              <a:rPr lang="en-US" sz="2400" dirty="0"/>
              <a:t>, </a:t>
            </a:r>
            <a:r>
              <a:rPr lang="en-US" sz="2400" b="1" dirty="0"/>
              <a:t>traceability</a:t>
            </a:r>
            <a:r>
              <a:rPr lang="en-US" sz="2400" dirty="0"/>
              <a:t>, and </a:t>
            </a:r>
            <a:r>
              <a:rPr lang="en-US" sz="2400" b="1" dirty="0"/>
              <a:t>verifiability</a:t>
            </a:r>
            <a:r>
              <a:rPr lang="en-US" sz="2400" dirty="0"/>
              <a:t> of all votes while preserving voter anonymity.</a:t>
            </a:r>
          </a:p>
          <a:p>
            <a:r>
              <a:rPr lang="en-US" sz="2400" dirty="0"/>
              <a:t>Ensures that once a vote is cast, it cannot be altered or deleted.</a:t>
            </a:r>
          </a:p>
          <a:p>
            <a:pPr marL="25400" indent="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Hardware and software selection </a:t>
            </a:r>
            <a:endParaRPr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4294967295"/>
          </p:nvPr>
        </p:nvSpPr>
        <p:spPr>
          <a:xfrm>
            <a:off x="122722" y="967339"/>
            <a:ext cx="9021300" cy="57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r>
              <a:rPr lang="en-IN" b="1" dirty="0"/>
              <a:t>a. Server-Side Hardware:</a:t>
            </a:r>
          </a:p>
          <a:p>
            <a:r>
              <a:rPr lang="en-IN" b="1" dirty="0"/>
              <a:t>Processor:</a:t>
            </a:r>
            <a:r>
              <a:rPr lang="en-IN" dirty="0"/>
              <a:t> Intel Core i5 / AMD </a:t>
            </a:r>
            <a:r>
              <a:rPr lang="en-IN" dirty="0" err="1"/>
              <a:t>Ryzen</a:t>
            </a:r>
            <a:r>
              <a:rPr lang="en-IN" dirty="0"/>
              <a:t> 5 or higher</a:t>
            </a:r>
          </a:p>
          <a:p>
            <a:r>
              <a:rPr lang="en-IN" b="1" dirty="0"/>
              <a:t>RAM:</a:t>
            </a:r>
            <a:r>
              <a:rPr lang="en-IN" dirty="0"/>
              <a:t> Minimum 8 GB (recommended 16 GB for multiple users)</a:t>
            </a:r>
          </a:p>
          <a:p>
            <a:r>
              <a:rPr lang="en-IN" b="1" dirty="0"/>
              <a:t>Storage:</a:t>
            </a:r>
            <a:r>
              <a:rPr lang="en-IN" dirty="0"/>
              <a:t> 500 GB SSD or more for faster data access</a:t>
            </a:r>
          </a:p>
          <a:p>
            <a:r>
              <a:rPr lang="en-IN" b="1" dirty="0"/>
              <a:t>Network:</a:t>
            </a:r>
            <a:r>
              <a:rPr lang="en-IN" dirty="0"/>
              <a:t> High-speed Internet connection with stable bandwidth</a:t>
            </a:r>
          </a:p>
          <a:p>
            <a:r>
              <a:rPr lang="en-IN" b="1" dirty="0"/>
              <a:t>Power Backup:</a:t>
            </a:r>
            <a:r>
              <a:rPr lang="en-IN" dirty="0"/>
              <a:t> UPS or generator to ensure uninterrupted service</a:t>
            </a:r>
          </a:p>
          <a:p>
            <a:r>
              <a:rPr lang="en-IN" b="1" dirty="0"/>
              <a:t>Security Devices:</a:t>
            </a:r>
            <a:r>
              <a:rPr lang="en-IN" dirty="0"/>
              <a:t> Firewall hardware or dedicated security gateway</a:t>
            </a:r>
          </a:p>
          <a:p>
            <a:r>
              <a:rPr lang="en-IN" b="1" dirty="0"/>
              <a:t>b. Client-Side Hardware (Voters / Admin):</a:t>
            </a:r>
          </a:p>
          <a:p>
            <a:r>
              <a:rPr lang="en-IN" b="1" dirty="0"/>
              <a:t>Processor:</a:t>
            </a:r>
            <a:r>
              <a:rPr lang="en-IN" dirty="0"/>
              <a:t> Intel Core i3 or equivalent</a:t>
            </a:r>
          </a:p>
          <a:p>
            <a:r>
              <a:rPr lang="en-IN" b="1" dirty="0"/>
              <a:t>RAM:</a:t>
            </a:r>
            <a:r>
              <a:rPr lang="en-IN" dirty="0"/>
              <a:t> Minimum 4 GB</a:t>
            </a:r>
          </a:p>
          <a:p>
            <a:r>
              <a:rPr lang="en-IN" b="1" dirty="0"/>
              <a:t>Storage:</a:t>
            </a:r>
            <a:r>
              <a:rPr lang="en-IN" dirty="0"/>
              <a:t> 50 GB free space</a:t>
            </a:r>
          </a:p>
          <a:p>
            <a:r>
              <a:rPr lang="en-IN" b="1" dirty="0"/>
              <a:t>Input Devices:</a:t>
            </a:r>
            <a:r>
              <a:rPr lang="en-IN" dirty="0"/>
              <a:t> Keyboard and Mouse</a:t>
            </a:r>
          </a:p>
          <a:p>
            <a:r>
              <a:rPr lang="en-IN" b="1" dirty="0"/>
              <a:t>Display:</a:t>
            </a:r>
            <a:r>
              <a:rPr lang="en-IN" dirty="0"/>
              <a:t> 15-inch or higher monitor (or smartphone screen if mobile interface)</a:t>
            </a:r>
          </a:p>
          <a:p>
            <a:r>
              <a:rPr lang="en-IN" b="1" dirty="0"/>
              <a:t>Network:</a:t>
            </a:r>
            <a:r>
              <a:rPr lang="en-IN" dirty="0"/>
              <a:t> Reliable Internet connection or LAN access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/>
          </a:p>
        </p:txBody>
      </p:sp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3CE720-6413-485D-68CC-DE279D731483}"/>
              </a:ext>
            </a:extLst>
          </p:cNvPr>
          <p:cNvSpPr txBox="1"/>
          <p:nvPr/>
        </p:nvSpPr>
        <p:spPr>
          <a:xfrm>
            <a:off x="1018572" y="254643"/>
            <a:ext cx="7106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and software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9348F-E540-14E1-8853-79B2E9B0F3AD}"/>
              </a:ext>
            </a:extLst>
          </p:cNvPr>
          <p:cNvSpPr txBox="1"/>
          <p:nvPr/>
        </p:nvSpPr>
        <p:spPr>
          <a:xfrm>
            <a:off x="451412" y="962529"/>
            <a:ext cx="824117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2. Software Requirements</a:t>
            </a:r>
          </a:p>
          <a:p>
            <a:r>
              <a:rPr lang="en-IN" sz="1600" b="1" dirty="0"/>
              <a:t>a. Operating System:</a:t>
            </a:r>
          </a:p>
          <a:p>
            <a:r>
              <a:rPr lang="en-IN" sz="1600" b="1" dirty="0"/>
              <a:t>Server:</a:t>
            </a:r>
            <a:r>
              <a:rPr lang="en-IN" sz="1600" dirty="0"/>
              <a:t> Linux (Ubuntu / CentOS) or Windows Server</a:t>
            </a:r>
          </a:p>
          <a:p>
            <a:r>
              <a:rPr lang="en-IN" sz="1600" b="1" dirty="0"/>
              <a:t>Client:</a:t>
            </a:r>
            <a:r>
              <a:rPr lang="en-IN" sz="1600" dirty="0"/>
              <a:t> Windows 10/11, macOS, or any OS with a modern web browser</a:t>
            </a:r>
          </a:p>
          <a:p>
            <a:r>
              <a:rPr lang="en-IN" sz="1600" b="1" dirty="0"/>
              <a:t>b. Programming Languages:</a:t>
            </a:r>
          </a:p>
          <a:p>
            <a:r>
              <a:rPr lang="en-IN" sz="1600" b="1" dirty="0"/>
              <a:t>Frontend:</a:t>
            </a:r>
            <a:r>
              <a:rPr lang="en-IN" sz="1600" dirty="0"/>
              <a:t> HTML, CSS, JavaScript (for web) or Python </a:t>
            </a:r>
            <a:r>
              <a:rPr lang="en-IN" sz="1600" dirty="0" err="1"/>
              <a:t>Tkinter</a:t>
            </a:r>
            <a:r>
              <a:rPr lang="en-IN" sz="1600" dirty="0"/>
              <a:t> (for desktop interface)</a:t>
            </a:r>
          </a:p>
          <a:p>
            <a:r>
              <a:rPr lang="en-IN" sz="1600" b="1" dirty="0"/>
              <a:t>Backend:</a:t>
            </a:r>
            <a:r>
              <a:rPr lang="en-IN" sz="1600" dirty="0"/>
              <a:t> Python / PHP / Java</a:t>
            </a:r>
          </a:p>
          <a:p>
            <a:r>
              <a:rPr lang="en-IN" sz="1600" b="1" dirty="0"/>
              <a:t>Database:</a:t>
            </a:r>
            <a:r>
              <a:rPr lang="en-IN" sz="1600" dirty="0"/>
              <a:t> MySQL / SQLite / PostgreSQL</a:t>
            </a:r>
          </a:p>
          <a:p>
            <a:r>
              <a:rPr lang="en-IN" sz="1600" b="1" dirty="0"/>
              <a:t>c. Development Tools and Frameworks:</a:t>
            </a:r>
          </a:p>
          <a:p>
            <a:r>
              <a:rPr lang="en-IN" sz="1600" b="1" dirty="0"/>
              <a:t>IDE:</a:t>
            </a:r>
            <a:r>
              <a:rPr lang="en-IN" sz="1600" dirty="0"/>
              <a:t> Visual Studio Code / PyCharm / Eclipse</a:t>
            </a:r>
          </a:p>
          <a:p>
            <a:r>
              <a:rPr lang="en-IN" sz="1600" b="1" dirty="0"/>
              <a:t>Frameworks:</a:t>
            </a:r>
            <a:r>
              <a:rPr lang="en-IN" sz="1600" dirty="0"/>
              <a:t> Flask / Django (for Python-based systems) or Laravel (for PHP)</a:t>
            </a:r>
          </a:p>
          <a:p>
            <a:r>
              <a:rPr lang="en-IN" sz="1600" b="1" dirty="0"/>
              <a:t>Libraries:</a:t>
            </a:r>
            <a:r>
              <a:rPr lang="en-IN" sz="1600" dirty="0"/>
              <a:t> </a:t>
            </a:r>
            <a:r>
              <a:rPr lang="en-IN" sz="1600" dirty="0" err="1"/>
              <a:t>Tkinter</a:t>
            </a:r>
            <a:r>
              <a:rPr lang="en-IN" sz="1600" dirty="0"/>
              <a:t>, Pandas, and SQLite3 for Python GUI and database management</a:t>
            </a:r>
          </a:p>
          <a:p>
            <a:r>
              <a:rPr lang="en-IN" sz="1600" b="1" dirty="0"/>
              <a:t>API Support:</a:t>
            </a:r>
            <a:r>
              <a:rPr lang="en-IN" sz="1600" dirty="0"/>
              <a:t> RESTful APIs for data communication between frontend and backend</a:t>
            </a:r>
          </a:p>
          <a:p>
            <a:r>
              <a:rPr lang="en-IN" sz="1600" b="1" dirty="0"/>
              <a:t>d. Security Software:</a:t>
            </a:r>
          </a:p>
          <a:p>
            <a:r>
              <a:rPr lang="en-IN" sz="1600" dirty="0"/>
              <a:t>SSL/TLS Certificates for data encryption</a:t>
            </a:r>
          </a:p>
          <a:p>
            <a:r>
              <a:rPr lang="en-IN" sz="1600" dirty="0"/>
              <a:t>Firewall and antivirus protection</a:t>
            </a:r>
          </a:p>
          <a:p>
            <a:r>
              <a:rPr lang="en-IN" sz="1600" dirty="0"/>
              <a:t>Secure hashing and encryption libraries (e.g., </a:t>
            </a:r>
            <a:r>
              <a:rPr lang="en-IN" sz="1600" dirty="0" err="1"/>
              <a:t>bcrypt</a:t>
            </a:r>
            <a:r>
              <a:rPr lang="en-IN" sz="1600" dirty="0"/>
              <a:t>, </a:t>
            </a:r>
            <a:r>
              <a:rPr lang="en-IN" sz="1600" dirty="0" err="1"/>
              <a:t>hashlib</a:t>
            </a:r>
            <a:r>
              <a:rPr lang="en-IN" sz="1600" dirty="0"/>
              <a:t>, </a:t>
            </a:r>
            <a:r>
              <a:rPr lang="en-IN" sz="1600" dirty="0" err="1"/>
              <a:t>pycryptodome</a:t>
            </a:r>
            <a:r>
              <a:rPr lang="en-IN" sz="1600" dirty="0"/>
              <a:t>)</a:t>
            </a:r>
          </a:p>
          <a:p>
            <a:r>
              <a:rPr lang="en-IN" sz="1600" b="1" dirty="0"/>
              <a:t>e. Testing Tools:</a:t>
            </a:r>
          </a:p>
          <a:p>
            <a:r>
              <a:rPr lang="en-IN" sz="1600" dirty="0"/>
              <a:t>Selenium or </a:t>
            </a:r>
            <a:r>
              <a:rPr lang="en-IN" sz="1600" dirty="0" err="1"/>
              <a:t>PyTest</a:t>
            </a:r>
            <a:r>
              <a:rPr lang="en-IN" sz="1600" dirty="0"/>
              <a:t> for functional testing</a:t>
            </a:r>
          </a:p>
          <a:p>
            <a:r>
              <a:rPr lang="en-IN" sz="1600" dirty="0"/>
              <a:t>Postman for API testing</a:t>
            </a:r>
          </a:p>
          <a:p>
            <a:r>
              <a:rPr lang="en-IN" sz="1600" dirty="0" err="1"/>
              <a:t>SQLMap</a:t>
            </a:r>
            <a:r>
              <a:rPr lang="en-IN" sz="1600" dirty="0"/>
              <a:t> for database vulnerability assessment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111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/>
              <a:t>Introduction</a:t>
            </a:r>
            <a:endParaRPr dirty="0"/>
          </a:p>
          <a:p>
            <a:pPr marL="457200" lvl="0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/>
              <a:t>Statement of the Problem</a:t>
            </a:r>
            <a:endParaRPr lang="en-IN" dirty="0"/>
          </a:p>
          <a:p>
            <a:pPr marL="457200" lvl="0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/>
              <a:t>Scope of the project</a:t>
            </a:r>
            <a:endParaRPr lang="en-IN" dirty="0"/>
          </a:p>
          <a:p>
            <a:pPr marL="457200" lvl="0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/>
              <a:t>Methodology </a:t>
            </a:r>
            <a:endParaRPr dirty="0"/>
          </a:p>
          <a:p>
            <a:pPr marL="914400" lvl="1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dirty="0"/>
              <a:t>Architectural Diagram</a:t>
            </a:r>
            <a:endParaRPr dirty="0"/>
          </a:p>
          <a:p>
            <a:pPr marL="914400" lvl="1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dirty="0"/>
              <a:t>Flow</a:t>
            </a:r>
            <a:endParaRPr dirty="0"/>
          </a:p>
          <a:p>
            <a:pPr marL="914400" lvl="1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dirty="0"/>
              <a:t>Algorithm used</a:t>
            </a:r>
            <a:endParaRPr dirty="0"/>
          </a:p>
          <a:p>
            <a:pPr marL="914400" lvl="1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dirty="0"/>
              <a:t>Design - Use Case Diagram, Class Diagram</a:t>
            </a:r>
            <a:endParaRPr dirty="0"/>
          </a:p>
          <a:p>
            <a:pPr marL="914400" lvl="1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dirty="0"/>
              <a:t>Implementation</a:t>
            </a:r>
            <a:endParaRPr dirty="0"/>
          </a:p>
          <a:p>
            <a:pPr marL="914400" lvl="1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US" dirty="0"/>
              <a:t>Important code segments</a:t>
            </a:r>
            <a:endParaRPr dirty="0"/>
          </a:p>
          <a:p>
            <a:pPr marL="457200" lvl="0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/>
              <a:t>Output, Results</a:t>
            </a:r>
            <a:endParaRPr dirty="0"/>
          </a:p>
          <a:p>
            <a:pPr marL="457200" lvl="0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/>
              <a:t>Test Cases</a:t>
            </a:r>
            <a:endParaRPr dirty="0"/>
          </a:p>
          <a:p>
            <a:pPr marL="457200" lvl="0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/>
              <a:t>Conclusions</a:t>
            </a:r>
            <a:endParaRPr dirty="0"/>
          </a:p>
          <a:p>
            <a:pPr marL="457200" lvl="0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/>
              <a:t>Future work</a:t>
            </a:r>
            <a:endParaRPr dirty="0"/>
          </a:p>
          <a:p>
            <a:pPr marL="457200" lvl="0" indent="-370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dirty="0"/>
              <a:t>References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5400" indent="0">
              <a:buNone/>
            </a:pPr>
            <a:r>
              <a:rPr lang="en-US" sz="2200" b="1" dirty="0"/>
              <a:t>1. Frontend</a:t>
            </a:r>
          </a:p>
          <a:p>
            <a:r>
              <a:rPr lang="en-US" sz="2200" dirty="0"/>
              <a:t>The </a:t>
            </a:r>
            <a:r>
              <a:rPr lang="en-US" sz="2200" b="1" dirty="0"/>
              <a:t>user interface (UI)</a:t>
            </a:r>
            <a:r>
              <a:rPr lang="en-US" sz="2200" dirty="0"/>
              <a:t> is designed using </a:t>
            </a:r>
            <a:r>
              <a:rPr lang="en-US" sz="2200" b="1" dirty="0"/>
              <a:t>HTML</a:t>
            </a:r>
            <a:r>
              <a:rPr lang="en-US" sz="2200" dirty="0"/>
              <a:t>, </a:t>
            </a:r>
            <a:r>
              <a:rPr lang="en-US" sz="2200" b="1" dirty="0"/>
              <a:t>CSS</a:t>
            </a:r>
            <a:r>
              <a:rPr lang="en-US" sz="2200" dirty="0"/>
              <a:t>, and </a:t>
            </a:r>
            <a:r>
              <a:rPr lang="en-US" sz="2200" b="1" dirty="0"/>
              <a:t>JavaScript</a:t>
            </a:r>
            <a:r>
              <a:rPr lang="en-US" sz="2200" dirty="0"/>
              <a:t>.</a:t>
            </a:r>
          </a:p>
          <a:p>
            <a:r>
              <a:rPr lang="en-US" sz="2200" dirty="0"/>
              <a:t>Voters can </a:t>
            </a:r>
            <a:r>
              <a:rPr lang="en-US" sz="2200" b="1" dirty="0"/>
              <a:t>register</a:t>
            </a:r>
            <a:r>
              <a:rPr lang="en-US" sz="2200" dirty="0"/>
              <a:t>, </a:t>
            </a:r>
            <a:r>
              <a:rPr lang="en-US" sz="2200" b="1" dirty="0"/>
              <a:t>log in</a:t>
            </a:r>
            <a:r>
              <a:rPr lang="en-US" sz="2200" dirty="0"/>
              <a:t>, and </a:t>
            </a:r>
            <a:r>
              <a:rPr lang="en-US" sz="2200" b="1" dirty="0"/>
              <a:t>cast their vote</a:t>
            </a:r>
            <a:r>
              <a:rPr lang="en-US" sz="2200" dirty="0"/>
              <a:t> through simple web pages.</a:t>
            </a:r>
          </a:p>
          <a:p>
            <a:r>
              <a:rPr lang="en-US" sz="2200" dirty="0"/>
              <a:t>Admins can </a:t>
            </a:r>
            <a:r>
              <a:rPr lang="en-US" sz="2200" b="1" dirty="0"/>
              <a:t>add candidates</a:t>
            </a:r>
            <a:r>
              <a:rPr lang="en-US" sz="2200" dirty="0"/>
              <a:t>, </a:t>
            </a:r>
            <a:r>
              <a:rPr lang="en-US" sz="2200" b="1" dirty="0"/>
              <a:t>start or stop elections</a:t>
            </a:r>
            <a:r>
              <a:rPr lang="en-US" sz="2200" dirty="0"/>
              <a:t>, and </a:t>
            </a:r>
            <a:r>
              <a:rPr lang="en-US" sz="2200" b="1" dirty="0"/>
              <a:t>view results</a:t>
            </a:r>
            <a:r>
              <a:rPr lang="en-US" sz="2200" dirty="0"/>
              <a:t>.</a:t>
            </a:r>
          </a:p>
          <a:p>
            <a:pPr marL="25400" indent="0">
              <a:buNone/>
            </a:pPr>
            <a:r>
              <a:rPr lang="en-US" sz="2400" b="1" dirty="0"/>
              <a:t>2. Backend</a:t>
            </a:r>
          </a:p>
          <a:p>
            <a:r>
              <a:rPr lang="en-US" sz="2400" dirty="0"/>
              <a:t>The backend is developed using </a:t>
            </a:r>
            <a:r>
              <a:rPr lang="en-US" sz="2400" b="1" dirty="0"/>
              <a:t>Python and Flask</a:t>
            </a:r>
            <a:r>
              <a:rPr lang="en-US" sz="2400" dirty="0"/>
              <a:t>.</a:t>
            </a:r>
          </a:p>
          <a:p>
            <a:r>
              <a:rPr lang="en-US" sz="2400" dirty="0"/>
              <a:t>Flask handles all server-side operations such as login verification, voting, and result calculation.</a:t>
            </a:r>
          </a:p>
          <a:p>
            <a:r>
              <a:rPr lang="en-US" sz="2400" dirty="0"/>
              <a:t>Each request from the frontend (like “cast vote”) is processed securely by Flask routes.</a:t>
            </a:r>
          </a:p>
          <a:p>
            <a:pPr marL="25400" indent="0">
              <a:buNone/>
            </a:pPr>
            <a:r>
              <a:rPr lang="en-US" sz="2400" b="1" dirty="0"/>
              <a:t>3. Database</a:t>
            </a:r>
          </a:p>
          <a:p>
            <a:r>
              <a:rPr lang="en-US" sz="2400" dirty="0"/>
              <a:t>The system uses </a:t>
            </a:r>
            <a:r>
              <a:rPr lang="en-US" sz="2400" b="1" dirty="0"/>
              <a:t>SQLite</a:t>
            </a:r>
            <a:r>
              <a:rPr lang="en-US" sz="2400" dirty="0"/>
              <a:t> to store all information.</a:t>
            </a:r>
          </a:p>
          <a:p>
            <a:r>
              <a:rPr lang="en-US" sz="2400" dirty="0"/>
              <a:t>It contains tables for:</a:t>
            </a:r>
          </a:p>
          <a:p>
            <a:pPr lvl="1"/>
            <a:r>
              <a:rPr lang="en-US" sz="2400" b="1" dirty="0"/>
              <a:t>Voters</a:t>
            </a:r>
            <a:r>
              <a:rPr lang="en-US" sz="2400" dirty="0"/>
              <a:t> – stores user details and login credentials.</a:t>
            </a:r>
          </a:p>
          <a:p>
            <a:pPr lvl="1"/>
            <a:r>
              <a:rPr lang="en-US" sz="2400" b="1" dirty="0"/>
              <a:t>Candidates</a:t>
            </a:r>
            <a:r>
              <a:rPr lang="en-US" sz="2400" dirty="0"/>
              <a:t> – stores details of candidates in the election.</a:t>
            </a:r>
          </a:p>
          <a:p>
            <a:pPr lvl="1"/>
            <a:r>
              <a:rPr lang="en-US" sz="2400" b="1" dirty="0"/>
              <a:t>Elections</a:t>
            </a:r>
            <a:r>
              <a:rPr lang="en-US" sz="2400" dirty="0"/>
              <a:t> – contains election schedules and status.</a:t>
            </a:r>
          </a:p>
          <a:p>
            <a:pPr lvl="1"/>
            <a:r>
              <a:rPr lang="en-US" sz="2400" b="1" dirty="0"/>
              <a:t>Votes</a:t>
            </a:r>
            <a:r>
              <a:rPr lang="en-US" sz="2400" dirty="0"/>
              <a:t> – records each vote cast by a user.</a:t>
            </a:r>
          </a:p>
          <a:p>
            <a:pPr marL="342900" lvl="0" indent="-3276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333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Important Code segments</a:t>
            </a:r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42900" lvl="0" indent="-266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Font typeface="Times New Roman"/>
              <a:buChar char="•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INPUT DATASET</a:t>
            </a: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import sqlite3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# Create database and tables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conn = sqlite3.connect('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voting.db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')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cursor =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conn.cursor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cursor.execute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('''CREATE TABLE IF NOT EXISTS voters (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voter_id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INTEGER PRIMARY KEY AUTOINCREMENT,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username TEXT UNIQUE,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password TEXT,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voted INTEGER DEFAULT 0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)''')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cursor.execute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('''CREATE TABLE IF NOT EXISTS candidates (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candidate_id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INTEGER PRIMARY KEY AUTOINCREMENT,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name TEXT,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votes INTEGER DEFAULT 0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)''')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conn.commit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300"/>
              </a:spcBef>
              <a:buSzPct val="213333"/>
              <a:buNone/>
            </a:pP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conn.close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Important Code segments</a:t>
            </a:r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4294967295"/>
          </p:nvPr>
        </p:nvSpPr>
        <p:spPr>
          <a:xfrm>
            <a:off x="266700" y="958908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from flask import Flask,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render_template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, request, redirect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import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hashlib</a:t>
            </a: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app = Flask(__name__)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def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hash_password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(password):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return hashlib.sha256(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password.encode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()).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hexdigest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@app.route('/register', methods=['POST'])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def register():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username =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request.form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['username']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password =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hash_password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request.form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['password'])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conn = sqlite3.connect('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voting.db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')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cursor =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conn.cursor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try: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cursor.execute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("INSERT INTO voters (username, password) VALUES (?, ?)", (username, password))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conn.commit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msg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= "Registration Successful!"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except: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msg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= "Username already exists!"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conn.close</a:t>
            </a: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    return </a:t>
            </a:r>
            <a:r>
              <a:rPr lang="en-IN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msg</a:t>
            </a: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300"/>
              </a:spcBef>
              <a:buSzPct val="156862"/>
              <a:buNone/>
            </a:pPr>
            <a:endParaRPr lang="en-IN"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Important Code segments</a:t>
            </a: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4294967295"/>
          </p:nvPr>
        </p:nvSpPr>
        <p:spPr>
          <a:xfrm>
            <a:off x="266700" y="914538"/>
            <a:ext cx="8610600" cy="621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213333"/>
              <a:buNone/>
            </a:pPr>
            <a:endParaRPr sz="5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@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app.route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('/login', methods=['POST'])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def login():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username =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request.form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['username']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password =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hash_password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request.form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['password'])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endParaRPr lang="en-US" sz="4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conn = sqlite3.connect('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voting.db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')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cursor =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conn.cursor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cursor.execute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("SELECT * FROM voters WHERE username=? AND password=?", (username, password))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user =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cursor.fetchone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conn.close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endParaRPr lang="en-US" sz="4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if user: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    return redirect('/vote')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else: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    return "Invalid Login Credentials!“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@app.route('/vote', methods=['POST'])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def vote():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username =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request.form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['username']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candidate_id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request.form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['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candidate_id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']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endParaRPr lang="en-US" sz="4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conn = sqlite3.connect('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voting.db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')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cursor =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conn.cursor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endParaRPr lang="en-US" sz="4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# Check if voter has already voted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cursor.execute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("SELECT voted FROM voters WHERE username=?", (username,))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voted =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cursor.fetchone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()[0]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endParaRPr lang="en-US" sz="4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if voted == 0: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cursor.execute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("UPDATE candidates SET votes = votes + 1 WHERE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candidate_id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=?", (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candidate_id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,))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cursor.execute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("UPDATE voters SET voted = 1 WHERE username=?", (username,))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conn.commit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    msg = "Vote Cast Successfully!"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else: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    msg = "You have already voted!"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endParaRPr lang="en-US" sz="4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4800" dirty="0" err="1">
                <a:latin typeface="Times New Roman"/>
                <a:ea typeface="Times New Roman"/>
                <a:cs typeface="Times New Roman"/>
                <a:sym typeface="Times New Roman"/>
              </a:rPr>
              <a:t>conn.close</a:t>
            </a: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r>
              <a:rPr lang="en-US" sz="4800" dirty="0">
                <a:latin typeface="Times New Roman"/>
                <a:ea typeface="Times New Roman"/>
                <a:cs typeface="Times New Roman"/>
                <a:sym typeface="Times New Roman"/>
              </a:rPr>
              <a:t>    return msg</a:t>
            </a:r>
          </a:p>
          <a:p>
            <a:pPr marL="342900" lvl="0" indent="-342900" algn="just">
              <a:spcBef>
                <a:spcPts val="0"/>
              </a:spcBef>
              <a:buSzPct val="100000"/>
              <a:buNone/>
            </a:pPr>
            <a:endParaRPr lang="en-US"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3200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Output</a:t>
            </a:r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2400" dirty="0"/>
              <a:t>The homePage.py output displays the main menu of the system and acts as the gateway to all other modules.</a:t>
            </a:r>
          </a:p>
          <a:p>
            <a:pPr marL="63500" lvl="0" indent="0" algn="just" rtl="0">
              <a:lnSpc>
                <a:spcPct val="100000"/>
              </a:lnSpc>
              <a:spcBef>
                <a:spcPts val="407"/>
              </a:spcBef>
              <a:spcAft>
                <a:spcPts val="0"/>
              </a:spcAft>
              <a:buSzPts val="2200"/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ED186-5F55-EFD7-5184-FD53CCCC6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52555"/>
            <a:ext cx="8229599" cy="40096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Output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0"/>
              </a:spcBef>
            </a:pPr>
            <a:r>
              <a:rPr lang="en-US" sz="2400" dirty="0"/>
              <a:t>The Admin Dashboard provides the admin with full control over the election process through a simple and interactive interface.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79400" algn="just" rtl="0">
              <a:lnSpc>
                <a:spcPct val="100000"/>
              </a:lnSpc>
              <a:spcBef>
                <a:spcPts val="407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16623-2AB0-14A0-B951-BED9B5A23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63438"/>
            <a:ext cx="8229600" cy="42299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Output</a:t>
            </a: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2400" dirty="0"/>
              <a:t>The Voting Page allows the voter to securely cast their vote for their chosen candidate and confirms successful submission.</a:t>
            </a:r>
          </a:p>
          <a:p>
            <a:pPr marL="342900" lvl="0" indent="0" algn="just" rtl="0">
              <a:lnSpc>
                <a:spcPct val="100000"/>
              </a:lnSpc>
              <a:spcBef>
                <a:spcPts val="407"/>
              </a:spcBef>
              <a:spcAft>
                <a:spcPts val="0"/>
              </a:spcAft>
              <a:buSzPts val="3200"/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3AF9F-D4EC-16E2-F2EC-1B42F65E0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79658"/>
            <a:ext cx="8229600" cy="42433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Output</a:t>
            </a:r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spcBef>
                <a:spcPts val="407"/>
              </a:spcBef>
            </a:pPr>
            <a:r>
              <a:rPr lang="en-US" sz="2000" dirty="0"/>
              <a:t>The Vote Casted Page confirms successful submission of the voter’s choice and ensures one vote per user.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F03F1-A0DC-4119-7EED-7ED4A763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10764"/>
            <a:ext cx="8229600" cy="43725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Test Cases</a:t>
            </a:r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Test Cases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A8B630-700D-4367-B901-5221F37A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88485"/>
            <a:ext cx="8382000" cy="52614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Test Cases</a:t>
            </a:r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Test Cases For E-Commerce Voting System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5BA8B-07DB-1167-2CFA-3063EEAF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4709"/>
            <a:ext cx="8229600" cy="50786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fontAlgn="base"/>
            <a:r>
              <a:rPr lang="en-US" dirty="0"/>
              <a:t>To provide a </a:t>
            </a:r>
            <a:r>
              <a:rPr lang="en-US" b="1" dirty="0"/>
              <a:t>secure and reliable platform </a:t>
            </a:r>
            <a:r>
              <a:rPr lang="en-US" dirty="0"/>
              <a:t>for citizens to cast their votes online.</a:t>
            </a:r>
          </a:p>
          <a:p>
            <a:pPr fontAlgn="base"/>
            <a:r>
              <a:rPr lang="en-US" dirty="0"/>
              <a:t>To enable </a:t>
            </a:r>
            <a:r>
              <a:rPr lang="en-US" b="1" dirty="0"/>
              <a:t>authorized voters </a:t>
            </a:r>
            <a:r>
              <a:rPr lang="en-US" dirty="0"/>
              <a:t>to participate without visiting physical polling</a:t>
            </a:r>
          </a:p>
          <a:p>
            <a:r>
              <a:rPr lang="en-US" dirty="0"/>
              <a:t>stations.</a:t>
            </a:r>
            <a:endParaRPr lang="en-US" sz="2800" dirty="0"/>
          </a:p>
          <a:p>
            <a:pPr fontAlgn="base"/>
            <a:r>
              <a:rPr lang="en-US" dirty="0"/>
              <a:t>To overcome the drawbacks of traditional voting methods like </a:t>
            </a:r>
            <a:r>
              <a:rPr lang="en-US" b="1" dirty="0"/>
              <a:t>ballot papers</a:t>
            </a:r>
            <a:endParaRPr lang="en-US" dirty="0"/>
          </a:p>
          <a:p>
            <a:r>
              <a:rPr lang="en-US" dirty="0"/>
              <a:t>and </a:t>
            </a:r>
            <a:r>
              <a:rPr lang="en-US" b="1" dirty="0"/>
              <a:t>EVMs</a:t>
            </a:r>
            <a:r>
              <a:rPr lang="en-US" dirty="0"/>
              <a:t>.</a:t>
            </a:r>
            <a:endParaRPr lang="en-US" sz="2800" dirty="0"/>
          </a:p>
          <a:p>
            <a:pPr fontAlgn="base"/>
            <a:r>
              <a:rPr lang="en-US" dirty="0"/>
              <a:t>To ensure key features such as </a:t>
            </a:r>
            <a:r>
              <a:rPr lang="en-US" b="1" dirty="0"/>
              <a:t>accuracy, privacy, convenience, flexibility, verifiability, and mobility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To minimize issues like </a:t>
            </a:r>
            <a:r>
              <a:rPr lang="en-US" b="1" dirty="0"/>
              <a:t>paperwork, machine damage, lack of higher official involvement, and mass update limitations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To allow voters to </a:t>
            </a:r>
            <a:r>
              <a:rPr lang="en-US" b="1" dirty="0"/>
              <a:t>cast votes from anywhere in the country </a:t>
            </a:r>
            <a:r>
              <a:rPr lang="en-US" dirty="0"/>
              <a:t>in a safe and secure manner.</a:t>
            </a:r>
          </a:p>
          <a:p>
            <a:pPr fontAlgn="base"/>
            <a:r>
              <a:rPr lang="en-US" dirty="0"/>
              <a:t>To </a:t>
            </a:r>
            <a:r>
              <a:rPr lang="en-US" b="1" dirty="0"/>
              <a:t>increase voter turnout </a:t>
            </a:r>
            <a:r>
              <a:rPr lang="en-US" dirty="0"/>
              <a:t>by making the process simple, accessible, and</a:t>
            </a:r>
          </a:p>
          <a:p>
            <a:r>
              <a:rPr lang="en-US" dirty="0"/>
              <a:t>user-friendly.</a:t>
            </a:r>
            <a:endParaRPr lang="en-US" sz="2800" dirty="0"/>
          </a:p>
          <a:p>
            <a:pPr fontAlgn="base"/>
            <a:r>
              <a:rPr lang="en-US" dirty="0"/>
              <a:t>To promote </a:t>
            </a:r>
            <a:r>
              <a:rPr lang="en-US" b="1" dirty="0"/>
              <a:t>fearless voting </a:t>
            </a:r>
            <a:r>
              <a:rPr lang="en-US" dirty="0"/>
              <a:t>by reducing risks of violence and external pressures.</a:t>
            </a:r>
          </a:p>
          <a:p>
            <a:r>
              <a:rPr lang="en-US" dirty="0"/>
              <a:t>To contribute to the vision of </a:t>
            </a:r>
            <a:r>
              <a:rPr lang="en-US" b="1" dirty="0"/>
              <a:t>Digital India </a:t>
            </a:r>
            <a:r>
              <a:rPr lang="en-US" dirty="0"/>
              <a:t>by integrating technology with the democratic process.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Online Voting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Accuracy: 95%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Security: 90%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Efficiency: 93%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Inferences: Secure ,Reliable ,Fast Elections.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F5AE6-C8AD-AE05-98F4-3D78EA59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979" y="3429000"/>
            <a:ext cx="4277322" cy="318179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92" name="Google Shape;292;p44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279400" algn="just">
              <a:spcBef>
                <a:spcPts val="0"/>
              </a:spcBef>
              <a:buSzPts val="2200"/>
            </a:pPr>
            <a:r>
              <a:rPr lang="en-US" sz="2800" dirty="0"/>
              <a:t>The </a:t>
            </a:r>
            <a:r>
              <a:rPr lang="en-US" sz="2800" b="1" dirty="0"/>
              <a:t>Online Voting System</a:t>
            </a:r>
            <a:r>
              <a:rPr lang="en-US" sz="2800" dirty="0"/>
              <a:t> provides a secure, efficient, and user-friendly platform for conducting elections digitally.</a:t>
            </a:r>
          </a:p>
          <a:p>
            <a:pPr marL="342900" lvl="0" indent="-279400" algn="just">
              <a:spcBef>
                <a:spcPts val="0"/>
              </a:spcBef>
              <a:buSzPts val="2200"/>
            </a:pPr>
            <a:r>
              <a:rPr lang="en-US" sz="2800" dirty="0"/>
              <a:t>It eliminates manual errors, reduces time consumption and ensure transparency in the voting process</a:t>
            </a:r>
          </a:p>
          <a:p>
            <a:pPr marL="342900" lvl="0" indent="-279400" algn="just">
              <a:spcBef>
                <a:spcPts val="0"/>
              </a:spcBef>
              <a:buSzPts val="2200"/>
            </a:pPr>
            <a:r>
              <a:rPr lang="en-US" sz="2800" dirty="0"/>
              <a:t>Features like user authentication, encrypted vote storage and real-time result computation make the system reliable and tamper-proof</a:t>
            </a:r>
          </a:p>
          <a:p>
            <a:pPr marL="342900" lvl="0" indent="-279400" algn="just">
              <a:spcBef>
                <a:spcPts val="0"/>
              </a:spcBef>
              <a:buSzPts val="2200"/>
            </a:pPr>
            <a:r>
              <a:rPr lang="en-US" sz="2800" dirty="0"/>
              <a:t>This project demonstrates how technology can modernize the democratic process by making voting accessible, accurate and convenient </a:t>
            </a:r>
          </a:p>
          <a:p>
            <a:pPr marL="342900" lvl="0" indent="-279400" algn="just">
              <a:spcBef>
                <a:spcPts val="0"/>
              </a:spcBef>
              <a:buSzPts val="2200"/>
            </a:pPr>
            <a:r>
              <a:rPr lang="en-US" sz="2800" dirty="0"/>
              <a:t>In future, the system can be enhanced with biometric verification or blockchain integration for even greater security trustworthiness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266700" algn="just">
              <a:spcBef>
                <a:spcPts val="400"/>
              </a:spcBef>
              <a:buSzPts val="2000"/>
              <a:buFont typeface="Noto Sans Symbols"/>
              <a:buChar char="•"/>
            </a:pPr>
            <a:r>
              <a:rPr lang="en-US" sz="2800" dirty="0"/>
              <a:t>Implement blockchain technology to make the voting process fully transparent and immutable. </a:t>
            </a:r>
          </a:p>
          <a:p>
            <a:pPr marL="342900" lvl="0" indent="-266700" algn="just">
              <a:spcBef>
                <a:spcPts val="400"/>
              </a:spcBef>
              <a:buSzPts val="2000"/>
              <a:buFont typeface="Noto Sans Symbols"/>
              <a:buChar char="•"/>
            </a:pPr>
            <a:r>
              <a:rPr lang="en-US" sz="2800" dirty="0"/>
              <a:t>Use fingerprint or facial recognition to enhance voter identity verification.</a:t>
            </a:r>
          </a:p>
          <a:p>
            <a:pPr marL="342900" lvl="0" indent="-266700" algn="just">
              <a:spcBef>
                <a:spcPts val="400"/>
              </a:spcBef>
              <a:buSzPts val="2000"/>
              <a:buFont typeface="Noto Sans Symbols"/>
              <a:buChar char="•"/>
            </a:pPr>
            <a:r>
              <a:rPr lang="en-US" sz="2800" dirty="0"/>
              <a:t>Develop a secure mobile app version for easier and more accessible voting.</a:t>
            </a:r>
          </a:p>
          <a:p>
            <a:pPr marL="342900" lvl="0" indent="-266700" algn="just">
              <a:spcBef>
                <a:spcPts val="400"/>
              </a:spcBef>
              <a:buSzPts val="2000"/>
              <a:buFont typeface="Noto Sans Symbols"/>
              <a:buChar char="•"/>
            </a:pPr>
            <a:r>
              <a:rPr lang="en-US" sz="2800" dirty="0"/>
              <a:t>Integrate AI models to detect unusual voting patterns or potential fraud automatically.</a:t>
            </a:r>
          </a:p>
          <a:p>
            <a:pPr marL="342900" lvl="0" indent="-266700" algn="just">
              <a:spcBef>
                <a:spcPts val="400"/>
              </a:spcBef>
              <a:buSzPts val="2000"/>
              <a:buFont typeface="Noto Sans Symbols"/>
              <a:buChar char="•"/>
            </a:pPr>
            <a:r>
              <a:rPr lang="en-US" sz="2800" dirty="0"/>
              <a:t>Host the system on secure cloud platforms for scalability and high availability.</a:t>
            </a:r>
          </a:p>
          <a:p>
            <a:pPr marL="342900" lvl="0" indent="-266700" algn="just">
              <a:spcBef>
                <a:spcPts val="400"/>
              </a:spcBef>
              <a:buSzPts val="2000"/>
              <a:buFont typeface="Noto Sans Symbols"/>
              <a:buChar char="•"/>
            </a:pPr>
            <a:r>
              <a:rPr lang="en-US" sz="2800" dirty="0"/>
              <a:t>Analyze voter participation and trends to improve future election processes.</a:t>
            </a:r>
            <a:endParaRPr sz="2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fontAlgn="base"/>
            <a:r>
              <a:rPr lang="en-US" b="1" u="sng" dirty="0">
                <a:hlinkClick r:id="rId3"/>
              </a:rPr>
              <a:t>https://eci.gov.in</a:t>
            </a:r>
            <a:endParaRPr lang="en-US" b="1" dirty="0"/>
          </a:p>
          <a:p>
            <a:pPr fontAlgn="base"/>
            <a:r>
              <a:rPr lang="en-US" b="1" u="sng" dirty="0"/>
              <a:t>Book Reference:</a:t>
            </a:r>
            <a:endParaRPr lang="en-US" b="1" dirty="0"/>
          </a:p>
          <a:p>
            <a:pPr fontAlgn="base"/>
            <a:r>
              <a:rPr lang="en-US" dirty="0"/>
              <a:t>Schneier, B. (2015). </a:t>
            </a:r>
            <a:r>
              <a:rPr lang="en-US" i="1" dirty="0"/>
              <a:t>Applied Cryptography: Protocols, Algorithms, and Source Code in C. </a:t>
            </a:r>
            <a:r>
              <a:rPr lang="en-US" dirty="0"/>
              <a:t>John Wiley &amp; Sons.</a:t>
            </a:r>
          </a:p>
          <a:p>
            <a:r>
              <a:rPr lang="en-US" dirty="0"/>
              <a:t>Stallings, W. (2023). </a:t>
            </a:r>
            <a:r>
              <a:rPr lang="en-US" i="1" dirty="0"/>
              <a:t>Cryptography and Network Security: Principles and Practice. </a:t>
            </a:r>
            <a:r>
              <a:rPr lang="en-US" dirty="0"/>
              <a:t>Pearson Education.</a:t>
            </a:r>
          </a:p>
          <a:p>
            <a:r>
              <a:rPr lang="en-US" dirty="0">
                <a:hlinkClick r:id="rId4"/>
              </a:rPr>
              <a:t>https://github.com/Kamaleshwa/online-voiting-system</a:t>
            </a:r>
            <a:endParaRPr lang="en-US" dirty="0"/>
          </a:p>
          <a:p>
            <a:r>
              <a:rPr lang="en-US" dirty="0">
                <a:hlinkClick r:id="rId5"/>
              </a:rPr>
              <a:t>https://www.loom.com/share/44a27caf0e954318b2d681df984eda13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Questions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2925" y="2292525"/>
            <a:ext cx="3753125" cy="24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Statement of the Problem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fontAlgn="base"/>
            <a:r>
              <a:rPr lang="en-US" dirty="0"/>
              <a:t>Voters must visit physical polling stations, which is time-consuming and inconvenient.</a:t>
            </a:r>
          </a:p>
          <a:p>
            <a:pPr fontAlgn="base"/>
            <a:r>
              <a:rPr lang="en-US" dirty="0"/>
              <a:t>Manual verification of voter identity can lead to human errors, impersonation, and fraudulent voting practices.</a:t>
            </a:r>
          </a:p>
          <a:p>
            <a:pPr fontAlgn="base"/>
            <a:r>
              <a:rPr lang="en-US" dirty="0"/>
              <a:t>Counting votes manually is tedious and may result in inaccuracies or delays in announcing results.</a:t>
            </a:r>
          </a:p>
          <a:p>
            <a:pPr fontAlgn="base"/>
            <a:r>
              <a:rPr lang="en-US" dirty="0"/>
              <a:t>Maintaining and securing physical records of votes requires significant resources and poses challenges in data management.</a:t>
            </a:r>
          </a:p>
          <a:p>
            <a:pPr fontAlgn="base"/>
            <a:r>
              <a:rPr lang="en-US" dirty="0"/>
              <a:t>People living away from their registered constituencies (e.g., students, employees, or citizens abroad) face difficulties in participating in the voting process.</a:t>
            </a:r>
          </a:p>
          <a:p>
            <a:pPr fontAlgn="base"/>
            <a:r>
              <a:rPr lang="en-US" dirty="0"/>
              <a:t>There is a lack of transparency and real-time accessibility in the traditional voting process.</a:t>
            </a:r>
          </a:p>
          <a:p>
            <a:pPr fontAlgn="base"/>
            <a:r>
              <a:rPr lang="en-US" dirty="0"/>
              <a:t>The current system does not effectively utilize technology to ensure fast, secure,</a:t>
            </a:r>
          </a:p>
          <a:p>
            <a:r>
              <a:rPr lang="en-US" dirty="0"/>
              <a:t>and reliable voting.</a:t>
            </a:r>
            <a:endParaRPr lang="en-US" sz="2800" dirty="0"/>
          </a:p>
          <a:p>
            <a:pPr fontAlgn="base"/>
            <a:r>
              <a:rPr lang="en-US" dirty="0"/>
              <a:t>Therefore, there is a need for a web-based Online Voting System that enables secure user </a:t>
            </a:r>
            <a:r>
              <a:rPr lang="en-US" dirty="0" err="1"/>
              <a:t>authentication,allows</a:t>
            </a:r>
            <a:r>
              <a:rPr lang="en-US" dirty="0"/>
              <a:t> eligible voters to vote electronically, and ensures accuracy, transparency, and efficiency in vote counting.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Scope of the project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8633A-77F7-9FCB-5A86-E102542034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154211"/>
            <a:ext cx="7117199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5000"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Enables voters to cast their votes securely through an online interface.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/>
              <a:t>  Ensures only authorized and registered users can access and vote using secure login credentials.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/>
              <a:t>  Allows new voters to register online and stores their details in a secure database.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/>
              <a:t>  Provides administrators with access to manage elections, candidates, and voter data.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800" dirty="0"/>
              <a:t> Facilitates adding, updating, and displaying candidate information.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D8533-B716-4E9D-B3E8-755653747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Facilitates adding, updating, and displaying candidate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Scope of the project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2420">
              <a:spcBef>
                <a:spcPts val="518"/>
              </a:spcBef>
              <a:buSzPct val="114285"/>
            </a:pPr>
            <a:r>
              <a:rPr lang="en-US" sz="2800" dirty="0"/>
              <a:t>Maintains logs of all voting activities for transparency and verification.</a:t>
            </a:r>
          </a:p>
          <a:p>
            <a:pPr marL="342900" lvl="0" indent="-312420">
              <a:spcBef>
                <a:spcPts val="518"/>
              </a:spcBef>
              <a:buSzPct val="114285"/>
            </a:pPr>
            <a:r>
              <a:rPr lang="en-US" sz="2800" dirty="0"/>
              <a:t>Provides a user-friendly interface accessible from various devices (PC, mobile, tablet).</a:t>
            </a:r>
          </a:p>
          <a:p>
            <a:pPr marL="342900" lvl="0" indent="-312420">
              <a:spcBef>
                <a:spcPts val="518"/>
              </a:spcBef>
              <a:buSzPct val="114285"/>
            </a:pPr>
            <a:r>
              <a:rPr lang="en-US" sz="2800" dirty="0"/>
              <a:t>Designed to handle large numbers of voters and multiple elections simultaneously.</a:t>
            </a:r>
          </a:p>
          <a:p>
            <a:pPr marL="342900" lvl="0" indent="-312420">
              <a:spcBef>
                <a:spcPts val="518"/>
              </a:spcBef>
              <a:buSzPct val="114285"/>
            </a:pPr>
            <a:r>
              <a:rPr lang="en-US" sz="2800" dirty="0"/>
              <a:t>Ensures error-free voting through validation checks and feedback messages.	</a:t>
            </a:r>
          </a:p>
          <a:p>
            <a:pPr marL="342900" lvl="0" indent="-312420">
              <a:spcBef>
                <a:spcPts val="518"/>
              </a:spcBef>
              <a:buSzPct val="114285"/>
            </a:pPr>
            <a:r>
              <a:rPr lang="en-US" sz="2800" dirty="0"/>
              <a:t>Generates detailed reports of election results for administrative and record purposes.</a:t>
            </a:r>
          </a:p>
          <a:p>
            <a:pPr marL="30480" lvl="0" indent="0">
              <a:spcBef>
                <a:spcPts val="518"/>
              </a:spcBef>
              <a:buSzPct val="114285"/>
              <a:buNone/>
            </a:pPr>
            <a:endParaRPr lang="en-US" sz="2800" dirty="0"/>
          </a:p>
          <a:p>
            <a:pPr marL="342900" lvl="0" indent="-312420">
              <a:spcBef>
                <a:spcPts val="518"/>
              </a:spcBef>
              <a:buSzPct val="114285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D00E5-CE2E-04B9-4B09-907670064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Restricts voting to specific dates and times set by the administrator.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/>
              <a:t>Methodology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000" b="1" dirty="0"/>
              <a:t>1. Requirement Analysis: </a:t>
            </a:r>
            <a:r>
              <a:rPr lang="en-US" sz="2000" dirty="0"/>
              <a:t>Identify user needs, system requirements, and </a:t>
            </a:r>
            <a:r>
              <a:rPr lang="en-US" sz="2000" dirty="0" err="1"/>
              <a:t>constraints.Define</a:t>
            </a:r>
            <a:r>
              <a:rPr lang="en-US" sz="2000" dirty="0"/>
              <a:t> roles such as </a:t>
            </a:r>
            <a:r>
              <a:rPr lang="en-US" sz="2000" b="1" dirty="0"/>
              <a:t>Admin</a:t>
            </a:r>
            <a:r>
              <a:rPr lang="en-US" sz="2000" dirty="0"/>
              <a:t>, </a:t>
            </a:r>
            <a:r>
              <a:rPr lang="en-US" sz="2000" b="1" dirty="0"/>
              <a:t>Voter</a:t>
            </a:r>
            <a:r>
              <a:rPr lang="en-US" sz="2000" dirty="0"/>
              <a:t>, and </a:t>
            </a:r>
            <a:r>
              <a:rPr lang="en-US" sz="2000" b="1" dirty="0" err="1"/>
              <a:t>Candidate</a:t>
            </a:r>
            <a:r>
              <a:rPr lang="en-US" sz="2000" dirty="0" err="1"/>
              <a:t>.Determine</a:t>
            </a:r>
            <a:r>
              <a:rPr lang="en-US" sz="2000" dirty="0"/>
              <a:t> security measures like authentication and data encryption.</a:t>
            </a:r>
          </a:p>
          <a:p>
            <a:r>
              <a:rPr lang="en-US" sz="2000" b="1" dirty="0"/>
              <a:t>2. System Design: </a:t>
            </a:r>
            <a:r>
              <a:rPr lang="en-US" sz="2000" dirty="0"/>
              <a:t>Design the architecture of the system (frontend, backend, and database).Create </a:t>
            </a:r>
            <a:r>
              <a:rPr lang="en-US" sz="2000" b="1" dirty="0"/>
              <a:t>ER diagrams</a:t>
            </a:r>
            <a:r>
              <a:rPr lang="en-US" sz="2000" dirty="0"/>
              <a:t>, </a:t>
            </a:r>
            <a:r>
              <a:rPr lang="en-US" sz="2000" b="1" dirty="0"/>
              <a:t>DFDs</a:t>
            </a:r>
            <a:r>
              <a:rPr lang="en-US" sz="2000" dirty="0"/>
              <a:t>, and </a:t>
            </a:r>
            <a:r>
              <a:rPr lang="en-US" sz="2000" b="1" dirty="0"/>
              <a:t>use case diagrams</a:t>
            </a:r>
            <a:r>
              <a:rPr lang="en-US" sz="2000" dirty="0"/>
              <a:t> for system </a:t>
            </a:r>
            <a:r>
              <a:rPr lang="en-US" sz="2000" dirty="0" err="1"/>
              <a:t>flow.Plan</a:t>
            </a:r>
            <a:r>
              <a:rPr lang="en-US" sz="2000" dirty="0"/>
              <a:t> user interfaces for easy navigation and accessibility.</a:t>
            </a:r>
          </a:p>
          <a:p>
            <a:r>
              <a:rPr lang="en-US" sz="2000" b="1" dirty="0"/>
              <a:t>3. Database Design: </a:t>
            </a:r>
            <a:r>
              <a:rPr lang="en-US" sz="2000" dirty="0"/>
              <a:t>Develop a secure database to store voter details, candidate information, and voting </a:t>
            </a:r>
            <a:r>
              <a:rPr lang="en-US" sz="2000" dirty="0" err="1"/>
              <a:t>records.Ensure</a:t>
            </a:r>
            <a:r>
              <a:rPr lang="en-US" sz="2000" dirty="0"/>
              <a:t> data normalization and implement constraints for data integrity.</a:t>
            </a:r>
          </a:p>
          <a:p>
            <a:r>
              <a:rPr lang="en-US" sz="2000" b="1" dirty="0"/>
              <a:t>4. Implementation: </a:t>
            </a:r>
            <a:r>
              <a:rPr lang="en-US" sz="2000" dirty="0"/>
              <a:t>Develop the frontend using technologies like </a:t>
            </a:r>
            <a:r>
              <a:rPr lang="en-US" sz="2000" b="1" dirty="0"/>
              <a:t>HTML, CSS, JavaScript, </a:t>
            </a:r>
            <a:r>
              <a:rPr lang="en-US" sz="2000" b="1" dirty="0" err="1"/>
              <a:t>Tkinter</a:t>
            </a:r>
            <a:r>
              <a:rPr lang="en-US" sz="2000" b="1" dirty="0"/>
              <a:t> (if desktop)</a:t>
            </a:r>
            <a:r>
              <a:rPr lang="en-US" sz="2000" dirty="0"/>
              <a:t>, or frameworks as </a:t>
            </a:r>
            <a:r>
              <a:rPr lang="en-US" sz="2000" dirty="0" err="1"/>
              <a:t>required.Build</a:t>
            </a:r>
            <a:r>
              <a:rPr lang="en-US" sz="2000" dirty="0"/>
              <a:t> the backend using </a:t>
            </a:r>
            <a:r>
              <a:rPr lang="en-US" sz="2000" b="1" dirty="0"/>
              <a:t>Python, PHP, or Java</a:t>
            </a:r>
            <a:r>
              <a:rPr lang="en-US" sz="2000" dirty="0"/>
              <a:t> connected to databases like </a:t>
            </a:r>
            <a:r>
              <a:rPr lang="en-US" sz="2000" b="1" dirty="0"/>
              <a:t>MySQL or </a:t>
            </a:r>
            <a:r>
              <a:rPr lang="en-US" sz="2000" b="1" dirty="0" err="1"/>
              <a:t>SQLite</a:t>
            </a:r>
            <a:r>
              <a:rPr lang="en-US" sz="2000" dirty="0" err="1"/>
              <a:t>.Implement</a:t>
            </a:r>
            <a:r>
              <a:rPr lang="en-US" sz="2000" dirty="0"/>
              <a:t> security features like </a:t>
            </a:r>
            <a:r>
              <a:rPr lang="en-US" sz="2000" b="1" dirty="0"/>
              <a:t>password hashing</a:t>
            </a:r>
            <a:r>
              <a:rPr lang="en-US" sz="2000" dirty="0"/>
              <a:t> and </a:t>
            </a:r>
            <a:r>
              <a:rPr lang="en-US" sz="2000" b="1" dirty="0"/>
              <a:t>session control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4000"/>
              <a:t>Methodology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000" b="1" dirty="0"/>
              <a:t>5. Testing: </a:t>
            </a:r>
            <a:r>
              <a:rPr lang="en-US" sz="2000" dirty="0"/>
              <a:t>Conduct </a:t>
            </a:r>
            <a:r>
              <a:rPr lang="en-US" sz="2000" b="1" dirty="0"/>
              <a:t>unit testing</a:t>
            </a:r>
            <a:r>
              <a:rPr lang="en-US" sz="2000" dirty="0"/>
              <a:t>, </a:t>
            </a:r>
            <a:r>
              <a:rPr lang="en-US" sz="2000" b="1" dirty="0"/>
              <a:t>integration testing</a:t>
            </a:r>
            <a:r>
              <a:rPr lang="en-US" sz="2000" dirty="0"/>
              <a:t>, and </a:t>
            </a:r>
            <a:r>
              <a:rPr lang="en-US" sz="2000" b="1" dirty="0"/>
              <a:t>system </a:t>
            </a:r>
            <a:r>
              <a:rPr lang="en-US" sz="2000" b="1" dirty="0" err="1"/>
              <a:t>testing</a:t>
            </a:r>
            <a:r>
              <a:rPr lang="en-US" sz="2000" dirty="0" err="1"/>
              <a:t>.Test</a:t>
            </a:r>
            <a:r>
              <a:rPr lang="en-US" sz="2000" dirty="0"/>
              <a:t> for security vulnerabilities such as multiple voting, SQL injection, and data </a:t>
            </a:r>
            <a:r>
              <a:rPr lang="en-US" sz="2000" dirty="0" err="1"/>
              <a:t>breaches.Verify</a:t>
            </a:r>
            <a:r>
              <a:rPr lang="en-US" sz="2000" dirty="0"/>
              <a:t> system performance under different load conditions.</a:t>
            </a:r>
          </a:p>
          <a:p>
            <a:r>
              <a:rPr lang="en-US" sz="2000" b="1" dirty="0"/>
              <a:t>6. Deployment: </a:t>
            </a:r>
            <a:r>
              <a:rPr lang="en-US" sz="2000" dirty="0"/>
              <a:t>Host the system on a secure server or deploy locally for institutional </a:t>
            </a:r>
            <a:r>
              <a:rPr lang="en-US" sz="2000" dirty="0" err="1"/>
              <a:t>elections.Configure</a:t>
            </a:r>
            <a:r>
              <a:rPr lang="en-US" sz="2000" dirty="0"/>
              <a:t> admin control panels and access permissions.</a:t>
            </a:r>
          </a:p>
          <a:p>
            <a:r>
              <a:rPr lang="en-US" sz="2000" b="1" dirty="0"/>
              <a:t>7. Evaluation and Feedback: </a:t>
            </a:r>
            <a:r>
              <a:rPr lang="en-US" sz="2000" dirty="0"/>
              <a:t>Collect user feedback to identify usability or security </a:t>
            </a:r>
            <a:r>
              <a:rPr lang="en-US" sz="2000" dirty="0" err="1"/>
              <a:t>issues.Refine</a:t>
            </a:r>
            <a:r>
              <a:rPr lang="en-US" sz="2000" dirty="0"/>
              <a:t> the system based on suggestions and performance results.</a:t>
            </a:r>
          </a:p>
          <a:p>
            <a:r>
              <a:rPr lang="en-US" sz="2000" b="1" dirty="0"/>
              <a:t>8. Maintenance and Updates: </a:t>
            </a:r>
            <a:r>
              <a:rPr lang="en-US" sz="2000" dirty="0"/>
              <a:t>Regularly update the system to improve features and fix </a:t>
            </a:r>
            <a:r>
              <a:rPr lang="en-US" sz="2000" dirty="0" err="1"/>
              <a:t>bugs.Ensure</a:t>
            </a:r>
            <a:r>
              <a:rPr lang="en-US" sz="2000" dirty="0"/>
              <a:t> data backup and maintain audit trails for transparency.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319"/>
              <a:buFont typeface="Calibri"/>
              <a:buNone/>
            </a:pPr>
            <a:r>
              <a:rPr lang="en-US" sz="3759"/>
              <a:t>Architecture Diagram/Flow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51E27-1404-918C-26F7-0B4BE9A44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32" y="1192192"/>
            <a:ext cx="4247909" cy="52549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2740</Words>
  <Application>Microsoft Office PowerPoint</Application>
  <PresentationFormat>On-screen Show (4:3)</PresentationFormat>
  <Paragraphs>306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Noto Sans Symbols</vt:lpstr>
      <vt:lpstr>Times New Roman</vt:lpstr>
      <vt:lpstr>Office Theme</vt:lpstr>
      <vt:lpstr>PowerPoint Presentation</vt:lpstr>
      <vt:lpstr>Agenda</vt:lpstr>
      <vt:lpstr>Introduction</vt:lpstr>
      <vt:lpstr>Statement of the Problem</vt:lpstr>
      <vt:lpstr>Scope of the project</vt:lpstr>
      <vt:lpstr>Scope of the project</vt:lpstr>
      <vt:lpstr>Methodology</vt:lpstr>
      <vt:lpstr>Methodology</vt:lpstr>
      <vt:lpstr>Architecture Diagram/Flow</vt:lpstr>
      <vt:lpstr>Design-Use Case Diagram</vt:lpstr>
      <vt:lpstr>Design-Use Case Diagram</vt:lpstr>
      <vt:lpstr>Design-Class Diagram</vt:lpstr>
      <vt:lpstr>Sequence Diagram - ecommerce example</vt:lpstr>
      <vt:lpstr>Sequence Diagram</vt:lpstr>
      <vt:lpstr>Sequence Diagram</vt:lpstr>
      <vt:lpstr>Algorithms used</vt:lpstr>
      <vt:lpstr>Algorithms used</vt:lpstr>
      <vt:lpstr>Hardware and software selection </vt:lpstr>
      <vt:lpstr>PowerPoint Presentation</vt:lpstr>
      <vt:lpstr>Implementation</vt:lpstr>
      <vt:lpstr>Important Code segments</vt:lpstr>
      <vt:lpstr>Important Code segments</vt:lpstr>
      <vt:lpstr>Important Code segments</vt:lpstr>
      <vt:lpstr>Output</vt:lpstr>
      <vt:lpstr>Output</vt:lpstr>
      <vt:lpstr>Output</vt:lpstr>
      <vt:lpstr>Output</vt:lpstr>
      <vt:lpstr>Test Cases</vt:lpstr>
      <vt:lpstr>Test Cases</vt:lpstr>
      <vt:lpstr>Results</vt:lpstr>
      <vt:lpstr>Conclusion</vt:lpstr>
      <vt:lpstr>Future Work</vt:lpstr>
      <vt:lpstr>References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Jana krishna</dc:creator>
  <cp:lastModifiedBy>kml kamalesh</cp:lastModifiedBy>
  <cp:revision>3</cp:revision>
  <dcterms:modified xsi:type="dcterms:W3CDTF">2025-11-04T09:49:51Z</dcterms:modified>
</cp:coreProperties>
</file>